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9"/>
  </p:notesMasterIdLst>
  <p:sldIdLst>
    <p:sldId id="266" r:id="rId2"/>
    <p:sldId id="278" r:id="rId3"/>
    <p:sldId id="316" r:id="rId4"/>
    <p:sldId id="324" r:id="rId5"/>
    <p:sldId id="303" r:id="rId6"/>
    <p:sldId id="305" r:id="rId7"/>
    <p:sldId id="325" r:id="rId8"/>
    <p:sldId id="326" r:id="rId9"/>
    <p:sldId id="33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BDBD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47" autoAdjust="0"/>
    <p:restoredTop sz="94660"/>
  </p:normalViewPr>
  <p:slideViewPr>
    <p:cSldViewPr>
      <p:cViewPr varScale="1">
        <p:scale>
          <a:sx n="119" d="100"/>
          <a:sy n="119" d="100"/>
        </p:scale>
        <p:origin x="19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6332"/>
          </a:xfrm>
          <a:prstGeom prst="rect">
            <a:avLst/>
          </a:prstGeom>
        </p:spPr>
        <p:txBody>
          <a:bodyPr vert="horz" lIns="91307" tIns="45653" rIns="91307" bIns="4565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332"/>
          </a:xfrm>
          <a:prstGeom prst="rect">
            <a:avLst/>
          </a:prstGeom>
        </p:spPr>
        <p:txBody>
          <a:bodyPr vert="horz" lIns="91307" tIns="45653" rIns="91307" bIns="45653" rtlCol="0"/>
          <a:lstStyle>
            <a:lvl1pPr algn="r">
              <a:defRPr sz="1200"/>
            </a:lvl1pPr>
          </a:lstStyle>
          <a:p>
            <a:fld id="{F6BE1573-84CE-41B3-A752-864F029D54F4}" type="datetimeFigureOut">
              <a:rPr lang="ko-KR" altLang="en-US" smtClean="0"/>
              <a:t>2024-01-19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195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7" tIns="45653" rIns="91307" bIns="4565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307" tIns="45653" rIns="91307" bIns="45653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307" tIns="45653" rIns="91307" bIns="4565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5" y="9428584"/>
            <a:ext cx="2945659" cy="496332"/>
          </a:xfrm>
          <a:prstGeom prst="rect">
            <a:avLst/>
          </a:prstGeom>
        </p:spPr>
        <p:txBody>
          <a:bodyPr vert="horz" lIns="91307" tIns="45653" rIns="91307" bIns="45653" rtlCol="0" anchor="b"/>
          <a:lstStyle>
            <a:lvl1pPr algn="r">
              <a:defRPr sz="1200"/>
            </a:lvl1pPr>
          </a:lstStyle>
          <a:p>
            <a:fld id="{8B03EC48-CE12-42D7-AE77-3EB0BE55B36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048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3EC48-CE12-42D7-AE77-3EB0BE55B36E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6539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3EC48-CE12-42D7-AE77-3EB0BE55B36E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8188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3EC48-CE12-42D7-AE77-3EB0BE55B36E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6539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3EC48-CE12-42D7-AE77-3EB0BE55B36E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5795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3EC48-CE12-42D7-AE77-3EB0BE55B36E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36322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3EC48-CE12-42D7-AE77-3EB0BE55B36E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9301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3EC48-CE12-42D7-AE77-3EB0BE55B36E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047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3EC48-CE12-42D7-AE77-3EB0BE55B36E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3024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3EC48-CE12-42D7-AE77-3EB0BE55B36E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019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3EC48-CE12-42D7-AE77-3EB0BE55B36E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723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1"/>
          </p:nvPr>
        </p:nvSpPr>
        <p:spPr>
          <a:xfrm>
            <a:off x="179512" y="1412776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ko-KR" smtClean="0"/>
              <a:t>2018 KCDF </a:t>
            </a:r>
            <a:r>
              <a:rPr lang="ko-KR" altLang="en-US" smtClean="0"/>
              <a:t>기획전시 상반기 공모 </a:t>
            </a:r>
            <a:endParaRPr lang="ko-KR" altLang="en-US" dirty="0"/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4470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바닥글 개체 틀 4"/>
          <p:cNvSpPr txBox="1">
            <a:spLocks/>
          </p:cNvSpPr>
          <p:nvPr userDrawn="1"/>
        </p:nvSpPr>
        <p:spPr>
          <a:xfrm>
            <a:off x="179512" y="11663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KCDF</a:t>
            </a:r>
            <a:endParaRPr lang="ko-KR" altLang="en-US" dirty="0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바닥글 개체 틀 4"/>
          <p:cNvSpPr txBox="1">
            <a:spLocks/>
          </p:cNvSpPr>
          <p:nvPr userDrawn="1"/>
        </p:nvSpPr>
        <p:spPr>
          <a:xfrm>
            <a:off x="6084168" y="11663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ko-KR" altLang="en-US" dirty="0" smtClean="0"/>
              <a:t>민간단체 부문</a:t>
            </a:r>
            <a:endParaRPr lang="ko-KR" altLang="en-US" dirty="0"/>
          </a:p>
        </p:txBody>
      </p:sp>
      <p:sp>
        <p:nvSpPr>
          <p:cNvPr id="8" name="슬라이드 번호 개체 틀 3"/>
          <p:cNvSpPr>
            <a:spLocks noGrp="1"/>
          </p:cNvSpPr>
          <p:nvPr>
            <p:ph type="sldNum" sz="quarter" idx="4"/>
          </p:nvPr>
        </p:nvSpPr>
        <p:spPr>
          <a:xfrm>
            <a:off x="8748464" y="6465691"/>
            <a:ext cx="395036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latin typeface="+mn-lt"/>
                <a:ea typeface="HY견고딕" pitchFamily="18" charset="-127"/>
              </a:defRPr>
            </a:lvl1pPr>
          </a:lstStyle>
          <a:p>
            <a:fld id="{EECDE657-231E-4949-B53E-838E892AE1C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바닥글 개체 틀 4"/>
          <p:cNvSpPr txBox="1">
            <a:spLocks/>
          </p:cNvSpPr>
          <p:nvPr userDrawn="1"/>
        </p:nvSpPr>
        <p:spPr>
          <a:xfrm>
            <a:off x="3131840" y="11663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 smtClean="0"/>
              <a:t>2018 KCDF </a:t>
            </a:r>
            <a:r>
              <a:rPr lang="ko-KR" altLang="en-US" dirty="0" smtClean="0"/>
              <a:t>기획전시 공모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6945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23528" y="932090"/>
            <a:ext cx="8208912" cy="2352894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19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회 전국장애인도예공모전 전시 계획서 </a:t>
            </a:r>
            <a:endParaRPr lang="en-US" altLang="ko-KR" sz="2400" dirty="0">
              <a:latin typeface="HY견고딕" pitchFamily="18" charset="-127"/>
              <a:ea typeface="HY견고딕" pitchFamily="18" charset="-127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전국장애인도예공모전 전시 실적</a:t>
            </a:r>
            <a:endParaRPr lang="en-US" altLang="ko-KR" sz="2400" dirty="0" smtClean="0">
              <a:latin typeface="HY견고딕" pitchFamily="18" charset="-127"/>
              <a:ea typeface="HY견고딕" pitchFamily="18" charset="-127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신청단체 프로필 및 주요 경력 사항 </a:t>
            </a:r>
            <a:endParaRPr lang="en-US" altLang="ko-KR" sz="2400" dirty="0" smtClean="0">
              <a:latin typeface="HY견고딕" pitchFamily="18" charset="-127"/>
              <a:ea typeface="HY견고딕" pitchFamily="18" charset="-127"/>
            </a:endParaRPr>
          </a:p>
          <a:p>
            <a:endParaRPr lang="en-US" altLang="ko-KR" sz="66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5476090"/>
            <a:ext cx="5400600" cy="5760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ko-KR" altLang="en-US" sz="2000" dirty="0" smtClean="0">
                <a:latin typeface="HY견고딕" pitchFamily="18" charset="-127"/>
                <a:ea typeface="HY견고딕" pitchFamily="18" charset="-127"/>
              </a:rPr>
              <a:t>주최</a:t>
            </a:r>
            <a:endParaRPr lang="en-US" altLang="ko-KR" sz="2000" dirty="0" smtClean="0">
              <a:latin typeface="HY견고딕" pitchFamily="18" charset="-127"/>
              <a:ea typeface="HY견고딕" pitchFamily="18" charset="-127"/>
            </a:endParaRPr>
          </a:p>
          <a:p>
            <a:pPr algn="ctr"/>
            <a:endParaRPr lang="en-US" altLang="ko-KR" sz="2000" dirty="0" smtClean="0"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2000" dirty="0" smtClean="0">
                <a:latin typeface="HY견고딕" pitchFamily="18" charset="-127"/>
                <a:ea typeface="HY견고딕" pitchFamily="18" charset="-127"/>
              </a:rPr>
              <a:t>주관</a:t>
            </a:r>
            <a:r>
              <a:rPr lang="en-US" altLang="ko-KR" sz="2000" dirty="0" smtClean="0">
                <a:latin typeface="HY견고딕" pitchFamily="18" charset="-127"/>
                <a:ea typeface="HY견고딕" pitchFamily="18" charset="-127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539391"/>
            <a:ext cx="2664296" cy="248659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101" y="6174715"/>
            <a:ext cx="2664296" cy="24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44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z="900" smtClean="0"/>
              <a:pPr/>
              <a:t>9</a:t>
            </a:fld>
            <a:endParaRPr lang="ko-KR" altLang="en-US" sz="900" dirty="0"/>
          </a:p>
        </p:txBody>
      </p:sp>
      <p:sp>
        <p:nvSpPr>
          <p:cNvPr id="10" name="직사각형 9"/>
          <p:cNvSpPr/>
          <p:nvPr/>
        </p:nvSpPr>
        <p:spPr>
          <a:xfrm>
            <a:off x="5091876" y="2354652"/>
            <a:ext cx="3656587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" name="직사각형 12"/>
          <p:cNvSpPr/>
          <p:nvPr/>
        </p:nvSpPr>
        <p:spPr>
          <a:xfrm>
            <a:off x="301581" y="853262"/>
            <a:ext cx="83529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2) 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단체전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/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행사 소개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  <a:ea typeface="HY견고딕" pitchFamily="18" charset="-127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91876" y="1338989"/>
            <a:ext cx="4051623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en-US" altLang="ko-KR" sz="10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GICB 2017 </a:t>
            </a:r>
            <a:r>
              <a:rPr lang="ko-KR" altLang="en-US" sz="10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경기세계도자비엔날레 국제장애인도예공모전 특별전시 공동개최 </a:t>
            </a:r>
            <a:r>
              <a:rPr lang="en-US" altLang="ko-KR" sz="10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-2017 </a:t>
            </a:r>
            <a:r>
              <a:rPr lang="ko-KR" altLang="en-US" sz="10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0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12</a:t>
            </a:r>
            <a:r>
              <a:rPr lang="ko-KR" altLang="en-US" sz="10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 </a:t>
            </a:r>
            <a:r>
              <a:rPr lang="ko-KR" altLang="en-US" sz="10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국제장애인도예공모전</a:t>
            </a:r>
            <a:endParaRPr lang="en-US" altLang="ko-KR" sz="10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한국도자재단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err="1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여주세계생활도자관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2017.04.22~05.28</a:t>
            </a: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212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 90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/947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관람 </a:t>
            </a:r>
            <a:endParaRPr lang="en-US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736485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38087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83752" y="2354652"/>
            <a:ext cx="3656587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611560" y="1299446"/>
            <a:ext cx="43204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2017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전국장애인도예공모전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-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특별전시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서대문장애인종합복지관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KCDF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갤러리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3F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/2017.08.09~08.15</a:t>
            </a: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45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/256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관람</a:t>
            </a:r>
            <a:endParaRPr lang="en-US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1"/>
          <a:stretch/>
        </p:blipFill>
        <p:spPr>
          <a:xfrm>
            <a:off x="863874" y="2390008"/>
            <a:ext cx="2825942" cy="3737355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609" y="2578769"/>
            <a:ext cx="2611708" cy="3442519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251520" y="188640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.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행사실적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6566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z="900" smtClean="0"/>
              <a:pPr/>
              <a:t>10</a:t>
            </a:fld>
            <a:endParaRPr lang="ko-KR" altLang="en-US" sz="900" dirty="0"/>
          </a:p>
        </p:txBody>
      </p:sp>
      <p:sp>
        <p:nvSpPr>
          <p:cNvPr id="10" name="직사각형 9"/>
          <p:cNvSpPr/>
          <p:nvPr/>
        </p:nvSpPr>
        <p:spPr>
          <a:xfrm>
            <a:off x="5091876" y="2354652"/>
            <a:ext cx="3656587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" name="직사각형 12"/>
          <p:cNvSpPr/>
          <p:nvPr/>
        </p:nvSpPr>
        <p:spPr>
          <a:xfrm>
            <a:off x="301581" y="853262"/>
            <a:ext cx="83529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2) 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단체전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/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행사 소개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  <a:ea typeface="HY견고딕" pitchFamily="18" charset="-127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91876" y="1338989"/>
            <a:ext cx="4051623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en-US" altLang="ko-KR" sz="10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GICB 2015 </a:t>
            </a:r>
            <a:r>
              <a:rPr lang="ko-KR" altLang="en-US" sz="10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경기세계도자비엔날레 국제장애인도예공모전 특별전시 공동개최</a:t>
            </a:r>
            <a:r>
              <a:rPr lang="en-US" altLang="ko-KR" sz="10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-2015 </a:t>
            </a:r>
            <a:r>
              <a:rPr lang="ko-KR" altLang="en-US" sz="10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국제장애인도예공모전 </a:t>
            </a:r>
            <a:r>
              <a:rPr lang="en-US" altLang="ko-KR" sz="10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(12</a:t>
            </a:r>
            <a:r>
              <a:rPr lang="ko-KR" altLang="en-US" sz="10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</a:t>
            </a:r>
            <a:r>
              <a:rPr lang="en-US" altLang="ko-KR" sz="10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endParaRPr lang="en-US" altLang="ko-KR" sz="10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한국도자재단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  </a:t>
            </a: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err="1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여주세계생활도자관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2015.04.24~05.31</a:t>
            </a: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206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 75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/931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관람 </a:t>
            </a:r>
            <a:endParaRPr lang="en-US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736485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38087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83752" y="2354652"/>
            <a:ext cx="3656587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611560" y="1299446"/>
            <a:ext cx="43204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2016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전국장애인도예공모전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(11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endParaRPr lang="en-US" altLang="ko-KR" sz="1200" i="1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1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r>
              <a:rPr lang="en-US" altLang="ko-KR" sz="11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KCDF </a:t>
            </a:r>
            <a:r>
              <a:rPr lang="ko-KR" altLang="en-US" sz="11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한국공예디자인문화진흥원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KCDF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갤러리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B1, 2F,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2016.08.03~08.09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228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84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/1038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관람 </a:t>
            </a:r>
            <a:endParaRPr lang="en-US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971536" y="2438023"/>
            <a:ext cx="2736368" cy="3689339"/>
            <a:chOff x="754752" y="2636912"/>
            <a:chExt cx="2427473" cy="3194646"/>
          </a:xfrm>
        </p:grpSpPr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752" y="2636912"/>
              <a:ext cx="2427473" cy="3194646"/>
            </a:xfrm>
            <a:prstGeom prst="rect">
              <a:avLst/>
            </a:prstGeom>
          </p:spPr>
        </p:pic>
        <p:sp>
          <p:nvSpPr>
            <p:cNvPr id="22" name="직사각형 21"/>
            <p:cNvSpPr/>
            <p:nvPr/>
          </p:nvSpPr>
          <p:spPr>
            <a:xfrm>
              <a:off x="827584" y="2708920"/>
              <a:ext cx="432048" cy="360040"/>
            </a:xfrm>
            <a:prstGeom prst="rect">
              <a:avLst/>
            </a:prstGeom>
            <a:solidFill>
              <a:srgbClr val="BDBDBD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3" name="그림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443861"/>
            <a:ext cx="2400754" cy="3577427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251520" y="188640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.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행사실적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417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z="900" smtClean="0"/>
              <a:pPr/>
              <a:t>11</a:t>
            </a:fld>
            <a:endParaRPr lang="ko-KR" altLang="en-US" sz="900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611560" y="1299446"/>
            <a:ext cx="79928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9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 전국장애인도예공모전</a:t>
            </a:r>
            <a:endParaRPr lang="en-US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기관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endParaRPr lang="en-US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중구문화원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2014.09.24~09.30</a:t>
            </a: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규모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134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67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255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관람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장애인의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잠재력 계발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개발 함으로써 장애인 예술가 발굴 육성 </a:t>
            </a:r>
            <a:endParaRPr lang="en-US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38087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83568" y="2328219"/>
            <a:ext cx="8064896" cy="38370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" name="직사각형 12"/>
          <p:cNvSpPr/>
          <p:nvPr/>
        </p:nvSpPr>
        <p:spPr>
          <a:xfrm>
            <a:off x="301581" y="853262"/>
            <a:ext cx="83529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2) 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단체전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/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행사 소개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  <a:ea typeface="HY견고딕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702033"/>
            <a:ext cx="2423656" cy="3194646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841" y="2676277"/>
            <a:ext cx="2227094" cy="3140967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251520" y="188640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.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행사실적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0000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z="900" smtClean="0"/>
              <a:pPr/>
              <a:t>12</a:t>
            </a:fld>
            <a:endParaRPr lang="ko-KR" altLang="en-US" sz="900" dirty="0"/>
          </a:p>
        </p:txBody>
      </p:sp>
      <p:sp>
        <p:nvSpPr>
          <p:cNvPr id="10" name="직사각형 9"/>
          <p:cNvSpPr/>
          <p:nvPr/>
        </p:nvSpPr>
        <p:spPr>
          <a:xfrm>
            <a:off x="5091876" y="2354652"/>
            <a:ext cx="3656587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" name="직사각형 12"/>
          <p:cNvSpPr/>
          <p:nvPr/>
        </p:nvSpPr>
        <p:spPr>
          <a:xfrm>
            <a:off x="301581" y="853262"/>
            <a:ext cx="83529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2) 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단체전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/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행사 소개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  <a:ea typeface="HY견고딕" pitchFamily="18" charset="-127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91876" y="1338989"/>
            <a:ext cx="405162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7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 전국장애인도예공모전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err="1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한빛미디어갤러리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2012.09.25~10.04</a:t>
            </a: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185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 52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736485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38087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83752" y="2354652"/>
            <a:ext cx="3656587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611560" y="1299446"/>
            <a:ext cx="43204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8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 전국장애인도예공모전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한국도자재단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이천 </a:t>
            </a:r>
            <a:r>
              <a:rPr lang="ko-KR" altLang="en-US" sz="1200" dirty="0" err="1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세라피아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 err="1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파빌리온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2013.09.28~11.17</a:t>
            </a: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125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 65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/281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관람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8" t="9214" r="2034" b="2857"/>
          <a:stretch/>
        </p:blipFill>
        <p:spPr>
          <a:xfrm>
            <a:off x="5588023" y="2420888"/>
            <a:ext cx="2664029" cy="3706475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907" y="2383736"/>
            <a:ext cx="2672005" cy="3781568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251520" y="188640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.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행사실적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168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z="900" smtClean="0"/>
              <a:pPr/>
              <a:t>13</a:t>
            </a:fld>
            <a:endParaRPr lang="ko-KR" altLang="en-US" sz="900" dirty="0"/>
          </a:p>
        </p:txBody>
      </p:sp>
      <p:sp>
        <p:nvSpPr>
          <p:cNvPr id="10" name="직사각형 9"/>
          <p:cNvSpPr/>
          <p:nvPr/>
        </p:nvSpPr>
        <p:spPr>
          <a:xfrm>
            <a:off x="5091876" y="2354652"/>
            <a:ext cx="3656587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" name="직사각형 12"/>
          <p:cNvSpPr/>
          <p:nvPr/>
        </p:nvSpPr>
        <p:spPr>
          <a:xfrm>
            <a:off x="301581" y="853262"/>
            <a:ext cx="83529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2) 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단체전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/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행사 소개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  <a:ea typeface="HY견고딕" pitchFamily="18" charset="-127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91876" y="1338989"/>
            <a:ext cx="405162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 전국장애인도예공모전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err="1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한빛미디어갤러리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2010.10.12~10.24</a:t>
            </a: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276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69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736485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38087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83752" y="2354652"/>
            <a:ext cx="3656587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611560" y="1299446"/>
            <a:ext cx="39744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6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 전국장애인도예공모전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err="1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한빛미디어갤러리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2011.09.21~09.27</a:t>
            </a: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219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 51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273" y="2445934"/>
            <a:ext cx="2547793" cy="3605775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699" y="2614868"/>
            <a:ext cx="2452692" cy="3267906"/>
          </a:xfrm>
          <a:prstGeom prst="rect">
            <a:avLst/>
          </a:prstGeom>
        </p:spPr>
      </p:pic>
      <p:sp>
        <p:nvSpPr>
          <p:cNvPr id="20" name="직사각형 19"/>
          <p:cNvSpPr/>
          <p:nvPr/>
        </p:nvSpPr>
        <p:spPr>
          <a:xfrm>
            <a:off x="251520" y="188640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.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행사실적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909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z="900" smtClean="0"/>
              <a:pPr/>
              <a:t>14</a:t>
            </a:fld>
            <a:endParaRPr lang="ko-KR" altLang="en-US" sz="900" dirty="0"/>
          </a:p>
        </p:txBody>
      </p:sp>
      <p:sp>
        <p:nvSpPr>
          <p:cNvPr id="10" name="직사각형 9"/>
          <p:cNvSpPr/>
          <p:nvPr/>
        </p:nvSpPr>
        <p:spPr>
          <a:xfrm>
            <a:off x="5091876" y="2354652"/>
            <a:ext cx="3656587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" name="직사각형 12"/>
          <p:cNvSpPr/>
          <p:nvPr/>
        </p:nvSpPr>
        <p:spPr>
          <a:xfrm>
            <a:off x="301581" y="853262"/>
            <a:ext cx="83529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2) 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단체전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/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행사 소개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  <a:ea typeface="HY견고딕" pitchFamily="18" charset="-127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91876" y="1338989"/>
            <a:ext cx="405162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 전국장애인도예공모전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인사아트센터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층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en-US" altLang="ko-KR" sz="12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2008.09.17~09.23</a:t>
            </a: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276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89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736485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38087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83752" y="2354652"/>
            <a:ext cx="3656587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611560" y="1292567"/>
            <a:ext cx="40852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 전국장애인도예공모전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일 장애인 문화예술 </a:t>
            </a:r>
            <a:r>
              <a:rPr lang="ko-KR" altLang="en-US" sz="1200" dirty="0" err="1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교류전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)</a:t>
            </a: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인사아트센터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5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층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2009.10.7~10.13</a:t>
            </a: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335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107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764" y="2608370"/>
            <a:ext cx="2232248" cy="3159199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935" y="2483691"/>
            <a:ext cx="2510202" cy="3552574"/>
          </a:xfrm>
          <a:prstGeom prst="rect">
            <a:avLst/>
          </a:prstGeom>
        </p:spPr>
      </p:pic>
      <p:sp>
        <p:nvSpPr>
          <p:cNvPr id="20" name="직사각형 19"/>
          <p:cNvSpPr/>
          <p:nvPr/>
        </p:nvSpPr>
        <p:spPr>
          <a:xfrm>
            <a:off x="251520" y="188640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.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행사실적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502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z="900" smtClean="0"/>
              <a:pPr/>
              <a:t>15</a:t>
            </a:fld>
            <a:endParaRPr lang="ko-KR" altLang="en-US" sz="900" dirty="0"/>
          </a:p>
        </p:txBody>
      </p:sp>
      <p:sp>
        <p:nvSpPr>
          <p:cNvPr id="10" name="직사각형 9"/>
          <p:cNvSpPr/>
          <p:nvPr/>
        </p:nvSpPr>
        <p:spPr>
          <a:xfrm>
            <a:off x="5091876" y="2354652"/>
            <a:ext cx="3656587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3" name="직사각형 12"/>
          <p:cNvSpPr/>
          <p:nvPr/>
        </p:nvSpPr>
        <p:spPr>
          <a:xfrm>
            <a:off x="301581" y="853262"/>
            <a:ext cx="83529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2) 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단체전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/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행사 소개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80742" y="3004020"/>
            <a:ext cx="3157200" cy="2367900"/>
          </a:xfrm>
          <a:prstGeom prst="rect">
            <a:avLst/>
          </a:prstGeom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91877" y="1338989"/>
            <a:ext cx="36724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 전국장애인도예공모전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기관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endParaRPr lang="en-US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err="1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덕원갤러리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en-US" altLang="ko-KR" sz="12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2006.10.20~10.30</a:t>
            </a:r>
            <a:endParaRPr lang="en-US" altLang="ko-KR" sz="1200" kern="0" dirty="0" smtClean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규모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130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6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endParaRPr lang="en-US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736485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38087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83752" y="2354652"/>
            <a:ext cx="3656587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354652"/>
            <a:ext cx="3157605" cy="3666636"/>
          </a:xfrm>
          <a:prstGeom prst="rect">
            <a:avLst/>
          </a:prstGeom>
        </p:spPr>
      </p:pic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611560" y="1299446"/>
            <a:ext cx="37560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 전국장애인도예공모전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2007</a:t>
            </a: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인사아트센터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층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2007.09.12~09.18</a:t>
            </a: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142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72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51520" y="188640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.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행사실적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9964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256168" y="567588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주최 기관 소개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01581" y="1035893"/>
            <a:ext cx="8352928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dirty="0" smtClean="0">
                <a:solidFill>
                  <a:prstClr val="black"/>
                </a:solidFill>
                <a:latin typeface="견고딕"/>
                <a:ea typeface="HY견고딕" pitchFamily="18" charset="-127"/>
              </a:rPr>
              <a:t> 사회복지법인 한국재활재단 </a:t>
            </a:r>
            <a:r>
              <a:rPr lang="en-US" altLang="ko-KR" sz="1400" dirty="0" smtClean="0">
                <a:solidFill>
                  <a:prstClr val="black"/>
                </a:solidFill>
                <a:latin typeface="견고딕"/>
                <a:ea typeface="HY견고딕" pitchFamily="18" charset="-127"/>
              </a:rPr>
              <a:t>(</a:t>
            </a:r>
            <a:r>
              <a:rPr lang="ko-KR" altLang="en-US" sz="1400" dirty="0" smtClean="0">
                <a:solidFill>
                  <a:prstClr val="black"/>
                </a:solidFill>
                <a:latin typeface="견고딕"/>
                <a:ea typeface="HY견고딕" pitchFamily="18" charset="-127"/>
              </a:rPr>
              <a:t>이사장</a:t>
            </a:r>
            <a:r>
              <a:rPr lang="en-US" altLang="ko-KR" sz="1400" dirty="0" smtClean="0">
                <a:solidFill>
                  <a:prstClr val="black"/>
                </a:solidFill>
                <a:latin typeface="견고딕"/>
                <a:ea typeface="HY견고딕" pitchFamily="18" charset="-127"/>
              </a:rPr>
              <a:t>, </a:t>
            </a:r>
            <a:r>
              <a:rPr lang="ko-KR" altLang="en-US" sz="1400" smtClean="0">
                <a:solidFill>
                  <a:prstClr val="black"/>
                </a:solidFill>
                <a:latin typeface="견고딕"/>
                <a:ea typeface="HY견고딕" pitchFamily="18" charset="-127"/>
              </a:rPr>
              <a:t>최병학</a:t>
            </a:r>
            <a:r>
              <a:rPr lang="en-US" altLang="ko-KR" sz="1400" smtClean="0">
                <a:solidFill>
                  <a:prstClr val="black"/>
                </a:solidFill>
                <a:latin typeface="견고딕"/>
                <a:ea typeface="HY견고딕" pitchFamily="18" charset="-127"/>
              </a:rPr>
              <a:t>)</a:t>
            </a:r>
            <a:endParaRPr lang="en-US" altLang="ko-KR" sz="1400" dirty="0" smtClean="0">
              <a:solidFill>
                <a:prstClr val="black"/>
              </a:solidFill>
              <a:latin typeface="견고딕"/>
              <a:ea typeface="HY견고딕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설립목적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: 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장애인 재활서비스의 전문화와 장애인의 복지증진에 기여하고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/>
            </a:r>
            <a:br>
              <a:rPr lang="en-US" altLang="ko-KR" sz="1200" dirty="0" smtClean="0">
                <a:latin typeface="견고딕"/>
                <a:ea typeface="HY견고딕" panose="02030600000101010101" pitchFamily="18" charset="-127"/>
              </a:rPr>
            </a:b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지역사회복지서비스 제공을 통한 장애인과 비장애인의 사회적 통합을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/>
            </a:r>
            <a:br>
              <a:rPr lang="en-US" altLang="ko-KR" sz="1200" dirty="0" smtClean="0">
                <a:latin typeface="견고딕"/>
                <a:ea typeface="HY견고딕" panose="02030600000101010101" pitchFamily="18" charset="-127"/>
              </a:rPr>
            </a:b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목적으로 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1989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년 설립된 비영리 사회복지법인이다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. </a:t>
            </a:r>
          </a:p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 err="1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설립년도</a:t>
            </a:r>
            <a:r>
              <a:rPr lang="ko-KR" altLang="en-US" sz="1200" dirty="0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: 1989</a:t>
            </a:r>
            <a:r>
              <a:rPr lang="ko-KR" altLang="en-US" sz="1200" dirty="0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년 </a:t>
            </a:r>
            <a:r>
              <a:rPr lang="en-US" altLang="ko-KR" sz="1200" dirty="0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보건복지부</a:t>
            </a:r>
            <a:r>
              <a:rPr lang="en-US" altLang="ko-KR" sz="1200" dirty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 </a:t>
            </a:r>
            <a:r>
              <a:rPr lang="en-US" altLang="ko-KR" sz="1200" dirty="0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보인 제 </a:t>
            </a:r>
            <a:r>
              <a:rPr lang="en-US" altLang="ko-KR" sz="1200" dirty="0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695</a:t>
            </a:r>
            <a:r>
              <a:rPr lang="ko-KR" altLang="en-US" sz="1200" dirty="0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호</a:t>
            </a:r>
            <a:r>
              <a:rPr lang="en-US" altLang="ko-KR" sz="1200" dirty="0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) </a:t>
            </a:r>
            <a:br>
              <a:rPr lang="en-US" altLang="ko-KR" sz="1200" dirty="0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</a:br>
            <a:r>
              <a:rPr lang="ko-KR" altLang="en-US" sz="1200" dirty="0" smtClean="0">
                <a:solidFill>
                  <a:prstClr val="black"/>
                </a:solidFill>
                <a:latin typeface="견고딕"/>
                <a:ea typeface="HY견고딕" panose="02030600000101010101" pitchFamily="18" charset="-127"/>
              </a:rPr>
              <a:t>한국 최초 장애인복지 지원법인으로 탄생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sz="1200" dirty="0">
              <a:solidFill>
                <a:prstClr val="black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   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지부 및 운영시설 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: 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전국 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16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개 산하시설 및  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1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개 지부에서 전문 사회복지사업을 수행하고 있다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. 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292448" y="3303230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주관 기관 소개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55424" y="3789040"/>
            <a:ext cx="8205008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dirty="0" smtClean="0">
                <a:solidFill>
                  <a:prstClr val="black"/>
                </a:solidFill>
                <a:latin typeface="견고딕"/>
                <a:ea typeface="HY견고딕" pitchFamily="18" charset="-127"/>
              </a:rPr>
              <a:t>한국재활재단 운영시설연합회</a:t>
            </a:r>
            <a:endParaRPr lang="en-US" altLang="ko-KR" sz="1200" dirty="0" smtClean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운영법인</a:t>
            </a:r>
            <a:r>
              <a:rPr lang="en-US" altLang="ko-KR" sz="1200" dirty="0">
                <a:latin typeface="견고딕"/>
                <a:ea typeface="HY견고딕" panose="02030600000101010101" pitchFamily="18" charset="-127"/>
              </a:rPr>
              <a:t>: </a:t>
            </a:r>
            <a:r>
              <a:rPr lang="ko-KR" altLang="en-US" sz="1200" dirty="0">
                <a:latin typeface="견고딕"/>
                <a:ea typeface="HY견고딕" panose="02030600000101010101" pitchFamily="18" charset="-127"/>
              </a:rPr>
              <a:t>사회복지법인 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한국재활재단</a:t>
            </a:r>
            <a:endParaRPr lang="en-US" altLang="ko-KR" sz="1200" dirty="0" smtClean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장애인복지를 실천하고 있는 소규모시설들로  각자는 약하지만 힘을 합할 때 지역사회를 대상으로 장애인에 대한 인식개선교육을 실시할 수 있고 소규모시설의 역량을 강화할 수 있다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200" dirty="0" err="1" smtClean="0">
                <a:latin typeface="견고딕"/>
                <a:ea typeface="HY견고딕" panose="02030600000101010101" pitchFamily="18" charset="-127"/>
              </a:rPr>
              <a:t>다솜장애인주간보호센터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, </a:t>
            </a:r>
            <a:r>
              <a:rPr lang="ko-KR" altLang="en-US" sz="1200" dirty="0" err="1" smtClean="0">
                <a:latin typeface="견고딕"/>
                <a:ea typeface="HY견고딕" panose="02030600000101010101" pitchFamily="18" charset="-127"/>
              </a:rPr>
              <a:t>하누리장애인주간보호센터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서대문장애인주간보호시설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, </a:t>
            </a:r>
            <a:r>
              <a:rPr lang="ko-KR" altLang="en-US" sz="1200" dirty="0" err="1" smtClean="0">
                <a:latin typeface="견고딕"/>
                <a:ea typeface="HY견고딕" panose="02030600000101010101" pitchFamily="18" charset="-127"/>
              </a:rPr>
              <a:t>시립서대문장애인단기보호센터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서은단기보호시설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, </a:t>
            </a:r>
            <a:r>
              <a:rPr lang="ko-KR" altLang="en-US" sz="1200" dirty="0" err="1" smtClean="0">
                <a:latin typeface="견고딕"/>
                <a:ea typeface="HY견고딕" panose="02030600000101010101" pitchFamily="18" charset="-127"/>
              </a:rPr>
              <a:t>다솜그룹홈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아이티그룹홈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서대문그룹홈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, 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최종병기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, </a:t>
            </a:r>
            <a:r>
              <a:rPr lang="ko-KR" altLang="en-US" sz="1200" dirty="0" err="1" smtClean="0">
                <a:latin typeface="견고딕"/>
                <a:ea typeface="HY견고딕" panose="02030600000101010101" pitchFamily="18" charset="-127"/>
              </a:rPr>
              <a:t>좋은친구기억</a:t>
            </a:r>
            <a:endParaRPr lang="en-US" altLang="ko-KR" sz="1200" dirty="0">
              <a:latin typeface="견고딕"/>
              <a:ea typeface="HY견고딕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black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 smtClean="0">
              <a:latin typeface="견고딕"/>
              <a:ea typeface="HY견고딕" panose="0203060000010101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82228" y="191547"/>
            <a:ext cx="8712968" cy="381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 descr="G:\Users\user5\Desktop\복지관 로고\재활재단마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181" y="819403"/>
            <a:ext cx="3593724" cy="43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89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01581" y="1035893"/>
            <a:ext cx="799288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ea typeface="HY견고딕" pitchFamily="18" charset="-127"/>
              </a:rPr>
              <a:t>1) </a:t>
            </a:r>
            <a:r>
              <a:rPr lang="ko-KR" altLang="en-US" sz="1400" dirty="0" err="1" smtClean="0">
                <a:ea typeface="HY견고딕" pitchFamily="18" charset="-127"/>
              </a:rPr>
              <a:t>전시명</a:t>
            </a:r>
            <a:r>
              <a:rPr lang="en-US" altLang="ko-KR" sz="1400" dirty="0" smtClean="0">
                <a:ea typeface="HY견고딕" pitchFamily="18" charset="-127"/>
              </a:rPr>
              <a:t> : </a:t>
            </a:r>
            <a:r>
              <a:rPr lang="ko-KR" altLang="en-US" sz="1400" dirty="0" smtClean="0">
                <a:ea typeface="HY견고딕" pitchFamily="18" charset="-127"/>
              </a:rPr>
              <a:t>제 </a:t>
            </a:r>
            <a:r>
              <a:rPr lang="en-US" altLang="ko-KR" sz="1400" dirty="0" smtClean="0">
                <a:ea typeface="HY견고딕" pitchFamily="18" charset="-127"/>
              </a:rPr>
              <a:t>19</a:t>
            </a:r>
            <a:r>
              <a:rPr lang="ko-KR" altLang="en-US" sz="1400" dirty="0" smtClean="0">
                <a:ea typeface="HY견고딕" pitchFamily="18" charset="-127"/>
              </a:rPr>
              <a:t>회 전국장애인도예공모전</a:t>
            </a:r>
            <a:endParaRPr lang="en-US" altLang="ko-KR" sz="1400" dirty="0" smtClean="0">
              <a:ea typeface="HY견고딕" pitchFamily="18" charset="-127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1</a:t>
            </a:fld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56168" y="567588"/>
            <a:ext cx="5107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 </a:t>
            </a:r>
            <a:r>
              <a:rPr lang="ko-KR" altLang="en-US" dirty="0" err="1" smtClean="0">
                <a:latin typeface="HY견고딕" pitchFamily="18" charset="-127"/>
                <a:ea typeface="HY견고딕" pitchFamily="18" charset="-127"/>
              </a:rPr>
              <a:t>전시계획서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01581" y="1426081"/>
            <a:ext cx="835292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dirty="0">
                <a:solidFill>
                  <a:prstClr val="black"/>
                </a:solidFill>
                <a:ea typeface="HY견고딕" pitchFamily="18" charset="-127"/>
              </a:rPr>
              <a:t>2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) </a:t>
            </a:r>
            <a:r>
              <a:rPr lang="ko-KR" altLang="en-US" sz="1400" dirty="0" err="1" smtClean="0">
                <a:solidFill>
                  <a:prstClr val="black"/>
                </a:solidFill>
                <a:ea typeface="HY견고딕" pitchFamily="18" charset="-127"/>
              </a:rPr>
              <a:t>전시의도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 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: </a:t>
            </a:r>
          </a:p>
          <a:p>
            <a:pPr lvl="0">
              <a:lnSpc>
                <a:spcPct val="150000"/>
              </a:lnSpc>
            </a:pPr>
            <a:r>
              <a:rPr lang="en-US" altLang="ko-KR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 </a:t>
            </a:r>
            <a:r>
              <a:rPr lang="en-US" altLang="ko-KR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 </a:t>
            </a:r>
            <a:r>
              <a:rPr lang="en-US" altLang="ko-KR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Kcdf</a:t>
            </a:r>
            <a:r>
              <a:rPr lang="en-US" altLang="ko-KR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갤러리</a:t>
            </a:r>
            <a:endParaRPr lang="en-US" altLang="ko-KR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HY견고딕" pitchFamily="18" charset="-127"/>
            </a:endParaRPr>
          </a:p>
          <a:p>
            <a:pPr marL="285750" indent="-201613">
              <a:lnSpc>
                <a:spcPct val="150000"/>
              </a:lnSpc>
              <a:buFont typeface="맑은 고딕" pitchFamily="50" charset="-127"/>
              <a:buChar char="–"/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전국에 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있는 장애인도예가를 대상으로 공모전을 진행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전시함으로써 한국에 대표적인 예술문화장소 인사동이란 장소를 쉽게 접근 할 수 있는 방안을 마련하고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, 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다양한 예술 작품을 관람하여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예술적 활동 강화</a:t>
            </a:r>
            <a:endParaRPr lang="en-US" altLang="ko-KR" sz="1200" dirty="0" smtClean="0">
              <a:solidFill>
                <a:prstClr val="black"/>
              </a:solidFill>
              <a:ea typeface="HY견고딕" pitchFamily="18" charset="-127"/>
            </a:endParaRPr>
          </a:p>
          <a:p>
            <a:pPr marL="84137">
              <a:lnSpc>
                <a:spcPct val="150000"/>
              </a:lnSpc>
            </a:pPr>
            <a:r>
              <a:rPr lang="ko-KR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장애인문화여가</a:t>
            </a:r>
            <a:endParaRPr lang="en-US" altLang="ko-KR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HY견고딕" pitchFamily="18" charset="-127"/>
            </a:endParaRPr>
          </a:p>
          <a:p>
            <a:pPr marL="285750" lvl="0" indent="-201613">
              <a:lnSpc>
                <a:spcPct val="150000"/>
              </a:lnSpc>
              <a:buFont typeface="맑은 고딕" pitchFamily="50" charset="-127"/>
              <a:buChar char="–"/>
            </a:pPr>
            <a:r>
              <a:rPr lang="ko-KR" altLang="en-US" sz="1200" dirty="0" smtClean="0">
                <a:ea typeface="HY견고딕" pitchFamily="18" charset="-127"/>
              </a:rPr>
              <a:t>경제적</a:t>
            </a:r>
            <a:r>
              <a:rPr lang="en-US" altLang="ko-KR" sz="1200" dirty="0">
                <a:ea typeface="HY견고딕" pitchFamily="18" charset="-127"/>
              </a:rPr>
              <a:t>, </a:t>
            </a:r>
            <a:r>
              <a:rPr lang="ko-KR" altLang="en-US" sz="1200" dirty="0">
                <a:ea typeface="HY견고딕" pitchFamily="18" charset="-127"/>
              </a:rPr>
              <a:t>어려움</a:t>
            </a:r>
            <a:r>
              <a:rPr lang="en-US" altLang="ko-KR" sz="1200" dirty="0">
                <a:ea typeface="HY견고딕" pitchFamily="18" charset="-127"/>
              </a:rPr>
              <a:t>, </a:t>
            </a:r>
            <a:r>
              <a:rPr lang="ko-KR" altLang="en-US" sz="1200" dirty="0">
                <a:ea typeface="HY견고딕" pitchFamily="18" charset="-127"/>
              </a:rPr>
              <a:t>교통수단의 부족</a:t>
            </a:r>
            <a:r>
              <a:rPr lang="en-US" altLang="ko-KR" sz="1200" dirty="0">
                <a:ea typeface="HY견고딕" pitchFamily="18" charset="-127"/>
              </a:rPr>
              <a:t>, </a:t>
            </a:r>
            <a:r>
              <a:rPr lang="ko-KR" altLang="en-US" sz="1200" dirty="0">
                <a:ea typeface="HY견고딕" pitchFamily="18" charset="-127"/>
              </a:rPr>
              <a:t>편의시설 설치 미비</a:t>
            </a:r>
            <a:r>
              <a:rPr lang="en-US" altLang="ko-KR" sz="1200" dirty="0">
                <a:ea typeface="HY견고딕" pitchFamily="18" charset="-127"/>
              </a:rPr>
              <a:t>, </a:t>
            </a:r>
            <a:r>
              <a:rPr lang="ko-KR" altLang="en-US" sz="1200" dirty="0" smtClean="0">
                <a:ea typeface="HY견고딕" pitchFamily="18" charset="-127"/>
              </a:rPr>
              <a:t>여가문화 서비스 이용에 대한 경험 부족</a:t>
            </a:r>
            <a:r>
              <a:rPr lang="en-US" altLang="ko-KR" sz="1200" dirty="0">
                <a:ea typeface="HY견고딕" pitchFamily="18" charset="-127"/>
              </a:rPr>
              <a:t> </a:t>
            </a:r>
            <a:r>
              <a:rPr lang="ko-KR" altLang="en-US" sz="1200" dirty="0" smtClean="0">
                <a:ea typeface="HY견고딕" pitchFamily="18" charset="-127"/>
              </a:rPr>
              <a:t>등 장애인 </a:t>
            </a:r>
            <a:r>
              <a:rPr lang="ko-KR" altLang="en-US" sz="1200" dirty="0">
                <a:ea typeface="HY견고딕" pitchFamily="18" charset="-127"/>
              </a:rPr>
              <a:t>문화여가 </a:t>
            </a:r>
            <a:r>
              <a:rPr lang="ko-KR" altLang="en-US" sz="1200" dirty="0" smtClean="0">
                <a:ea typeface="HY견고딕" pitchFamily="18" charset="-127"/>
              </a:rPr>
              <a:t>활동의 기회 제</a:t>
            </a:r>
            <a:r>
              <a:rPr lang="ko-KR" altLang="en-US" sz="1200" dirty="0">
                <a:ea typeface="HY견고딕" pitchFamily="18" charset="-127"/>
              </a:rPr>
              <a:t>공</a:t>
            </a:r>
            <a:endParaRPr lang="en-US" altLang="ko-KR" sz="1200" dirty="0">
              <a:ea typeface="HY견고딕" pitchFamily="18" charset="-127"/>
            </a:endParaRPr>
          </a:p>
          <a:p>
            <a:pPr marL="84137" lvl="0">
              <a:lnSpc>
                <a:spcPct val="150000"/>
              </a:lnSpc>
            </a:pPr>
            <a:r>
              <a:rPr lang="ko-KR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잠재력 개발</a:t>
            </a:r>
            <a:endParaRPr lang="en-US" altLang="ko-KR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HY견고딕" pitchFamily="18" charset="-127"/>
            </a:endParaRPr>
          </a:p>
          <a:p>
            <a:pPr marL="285750" lvl="0" indent="-201613">
              <a:lnSpc>
                <a:spcPct val="150000"/>
              </a:lnSpc>
              <a:buFont typeface="맑은 고딕" pitchFamily="50" charset="-127"/>
              <a:buChar char="–"/>
            </a:pPr>
            <a:r>
              <a:rPr lang="ko-KR" altLang="en-US" sz="1200" dirty="0">
                <a:ea typeface="HY견고딕" pitchFamily="18" charset="-127"/>
              </a:rPr>
              <a:t>이에 </a:t>
            </a:r>
            <a:r>
              <a:rPr lang="ko-KR" altLang="en-US" sz="1200" dirty="0" smtClean="0">
                <a:ea typeface="HY견고딕" pitchFamily="18" charset="-127"/>
              </a:rPr>
              <a:t>교육기관이나 장애인복지시설에서 </a:t>
            </a:r>
            <a:r>
              <a:rPr lang="ko-KR" altLang="en-US" sz="1200" dirty="0">
                <a:ea typeface="HY견고딕" pitchFamily="18" charset="-127"/>
              </a:rPr>
              <a:t>실시되고 있는 도예활동이 전국장애인도예공모전을 통해 최대한 장애인들의 잠재력을 </a:t>
            </a:r>
            <a:r>
              <a:rPr lang="ko-KR" altLang="en-US" sz="1200" dirty="0" smtClean="0">
                <a:ea typeface="HY견고딕" pitchFamily="18" charset="-127"/>
              </a:rPr>
              <a:t>발휘 할 수 있는 창작자의 활동의 기회 마련</a:t>
            </a:r>
            <a:r>
              <a:rPr lang="en-US" altLang="ko-KR" sz="1200" dirty="0" smtClean="0">
                <a:ea typeface="HY견고딕" pitchFamily="18" charset="-127"/>
              </a:rPr>
              <a:t>. </a:t>
            </a:r>
          </a:p>
          <a:p>
            <a:pPr marL="84137" lvl="0">
              <a:lnSpc>
                <a:spcPct val="150000"/>
              </a:lnSpc>
            </a:pPr>
            <a:r>
              <a:rPr lang="ko-KR" alt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장애인식개선</a:t>
            </a:r>
            <a:endParaRPr lang="en-US" altLang="ko-KR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HY견고딕" pitchFamily="18" charset="-127"/>
            </a:endParaRPr>
          </a:p>
          <a:p>
            <a:pPr marL="285750" lvl="0" indent="-201613">
              <a:lnSpc>
                <a:spcPct val="150000"/>
              </a:lnSpc>
              <a:buFont typeface="맑은 고딕" pitchFamily="50" charset="-127"/>
              <a:buChar char="–"/>
            </a:pPr>
            <a:r>
              <a:rPr lang="ko-KR" altLang="en-US" sz="1200" dirty="0">
                <a:ea typeface="HY견고딕" pitchFamily="18" charset="-127"/>
              </a:rPr>
              <a:t>특히 </a:t>
            </a:r>
            <a:r>
              <a:rPr lang="en-US" altLang="ko-KR" sz="1200" dirty="0" smtClean="0">
                <a:ea typeface="HY견고딕" pitchFamily="18" charset="-127"/>
              </a:rPr>
              <a:t>2024 </a:t>
            </a:r>
            <a:r>
              <a:rPr lang="ko-KR" altLang="en-US" sz="1200" dirty="0" smtClean="0">
                <a:ea typeface="HY견고딕" pitchFamily="18" charset="-127"/>
              </a:rPr>
              <a:t>제</a:t>
            </a:r>
            <a:r>
              <a:rPr lang="en-US" altLang="ko-KR" sz="1200" dirty="0" smtClean="0">
                <a:ea typeface="HY견고딕" pitchFamily="18" charset="-127"/>
              </a:rPr>
              <a:t>19</a:t>
            </a:r>
            <a:r>
              <a:rPr lang="ko-KR" altLang="en-US" sz="1200" dirty="0" smtClean="0">
                <a:ea typeface="HY견고딕" pitchFamily="18" charset="-127"/>
              </a:rPr>
              <a:t>회 </a:t>
            </a:r>
            <a:r>
              <a:rPr lang="ko-KR" altLang="en-US" sz="1200" dirty="0">
                <a:ea typeface="HY견고딕" pitchFamily="18" charset="-127"/>
              </a:rPr>
              <a:t>전국장애인도예공모전은 장애인들의 생생한 경험과 감정들을 진솔하게 담아낸 작품을 공모하고</a:t>
            </a:r>
            <a:r>
              <a:rPr lang="en-US" altLang="ko-KR" sz="1200" dirty="0">
                <a:ea typeface="HY견고딕" pitchFamily="18" charset="-127"/>
              </a:rPr>
              <a:t>, </a:t>
            </a:r>
            <a:r>
              <a:rPr lang="ko-KR" altLang="en-US" sz="1200" dirty="0">
                <a:ea typeface="HY견고딕" pitchFamily="18" charset="-127"/>
              </a:rPr>
              <a:t>장애인의 정상화</a:t>
            </a:r>
            <a:r>
              <a:rPr lang="en-US" altLang="ko-KR" sz="1200" dirty="0">
                <a:ea typeface="HY견고딕" pitchFamily="18" charset="-127"/>
              </a:rPr>
              <a:t>, </a:t>
            </a:r>
            <a:r>
              <a:rPr lang="ko-KR" altLang="en-US" sz="1200" dirty="0">
                <a:ea typeface="HY견고딕" pitchFamily="18" charset="-127"/>
              </a:rPr>
              <a:t>문화</a:t>
            </a:r>
            <a:r>
              <a:rPr lang="en-US" altLang="ko-KR" sz="1200" dirty="0">
                <a:ea typeface="HY견고딕" pitchFamily="18" charset="-127"/>
              </a:rPr>
              <a:t>, </a:t>
            </a:r>
            <a:r>
              <a:rPr lang="ko-KR" altLang="en-US" sz="1200" dirty="0">
                <a:ea typeface="HY견고딕" pitchFamily="18" charset="-127"/>
              </a:rPr>
              <a:t>예술 향유</a:t>
            </a:r>
            <a:r>
              <a:rPr lang="en-US" altLang="ko-KR" sz="1200" dirty="0">
                <a:ea typeface="HY견고딕" pitchFamily="18" charset="-127"/>
              </a:rPr>
              <a:t>, </a:t>
            </a:r>
            <a:r>
              <a:rPr lang="ko-KR" altLang="en-US" sz="1200" dirty="0">
                <a:ea typeface="HY견고딕" pitchFamily="18" charset="-127"/>
              </a:rPr>
              <a:t>역량강화 실현에 기여하며</a:t>
            </a:r>
            <a:r>
              <a:rPr lang="en-US" altLang="ko-KR" sz="1200" dirty="0">
                <a:ea typeface="HY견고딕" pitchFamily="18" charset="-127"/>
              </a:rPr>
              <a:t>, </a:t>
            </a:r>
            <a:r>
              <a:rPr lang="ko-KR" altLang="en-US" sz="1200" dirty="0">
                <a:ea typeface="HY견고딕" pitchFamily="18" charset="-127"/>
              </a:rPr>
              <a:t>이에 대한 비장애인들의 시각을 변화 시킴으로써 장애인 복지의 궁극적인 목표인 사회통합 </a:t>
            </a:r>
            <a:r>
              <a:rPr lang="ko-KR" altLang="en-US" sz="1200" dirty="0" smtClean="0">
                <a:ea typeface="HY견고딕" pitchFamily="18" charset="-127"/>
              </a:rPr>
              <a:t>실현을 목적으로 실시</a:t>
            </a:r>
            <a:r>
              <a:rPr lang="en-US" altLang="ko-KR" sz="1200" dirty="0" smtClean="0">
                <a:ea typeface="HY견고딕" pitchFamily="18" charset="-127"/>
              </a:rPr>
              <a:t>. </a:t>
            </a:r>
            <a:endParaRPr lang="en-US" altLang="ko-KR" sz="1200" dirty="0">
              <a:solidFill>
                <a:prstClr val="black"/>
              </a:solidFill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717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93412" y="116632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271136" y="764704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시상 </a:t>
            </a:r>
            <a:r>
              <a:rPr lang="ko-KR" altLang="en-US" sz="1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내용 </a:t>
            </a:r>
            <a:r>
              <a:rPr lang="en-US" altLang="ko-KR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총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10,000,000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원</a:t>
            </a:r>
            <a:endParaRPr lang="en-US" altLang="ko-KR" sz="1200" dirty="0" smtClean="0">
              <a:solidFill>
                <a:prstClr val="black"/>
              </a:solidFill>
              <a:ea typeface="HY견고딕" pitchFamily="18" charset="-127"/>
            </a:endParaRPr>
          </a:p>
          <a:p>
            <a:pPr marL="171450" lvl="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창작 부문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주제와 표현위주의 도예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)                                -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생활용품 부문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기능과 쓰임 위주의 도예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)</a:t>
            </a:r>
          </a:p>
          <a:p>
            <a:pPr marL="171450" lvl="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endParaRPr lang="en-US" altLang="ko-KR" sz="1200" dirty="0" smtClean="0">
              <a:solidFill>
                <a:prstClr val="black"/>
              </a:solidFill>
              <a:ea typeface="HY견고딕" pitchFamily="18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448458"/>
              </p:ext>
            </p:extLst>
          </p:nvPr>
        </p:nvGraphicFramePr>
        <p:xfrm>
          <a:off x="200556" y="1688034"/>
          <a:ext cx="4322445" cy="2603251"/>
        </p:xfrm>
        <a:graphic>
          <a:graphicData uri="http://schemas.openxmlformats.org/drawingml/2006/table">
            <a:tbl>
              <a:tblPr/>
              <a:tblGrid>
                <a:gridCol w="1115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9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47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3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8477">
                <a:tc gridSpan="2"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수상 내역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작품수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금액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769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대상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모든 장애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200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622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금상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모든 장애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각 </a:t>
                      </a: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100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622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은상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모든 장애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각 </a:t>
                      </a: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50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622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동상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모든 장애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각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30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622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특선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모든 장애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smtClean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8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각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10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622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입선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 smtClean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모든 장애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상장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6525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지도자상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전체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50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173544"/>
              </p:ext>
            </p:extLst>
          </p:nvPr>
        </p:nvGraphicFramePr>
        <p:xfrm>
          <a:off x="4716016" y="1682334"/>
          <a:ext cx="4034917" cy="2882649"/>
        </p:xfrm>
        <a:graphic>
          <a:graphicData uri="http://schemas.openxmlformats.org/drawingml/2006/table">
            <a:tbl>
              <a:tblPr/>
              <a:tblGrid>
                <a:gridCol w="1151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5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28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1807">
                <a:tc gridSpan="2"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수상 내역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작품수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금액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6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807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대상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3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모든 장애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100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807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금상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모든 장애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70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807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은상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모든 장애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50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807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동상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모든 장애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30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807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특선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모든 장애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smtClean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각 </a:t>
                      </a:r>
                      <a:r>
                        <a:rPr lang="en-US" altLang="ko-KR" sz="1400" kern="0" spc="0" smtClean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10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만원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807"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입선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-39878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모든 장애</a:t>
                      </a:r>
                      <a:endParaRPr lang="ko-KR" altLang="en-US" sz="14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4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-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상장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1136" y="4564984"/>
            <a:ext cx="87713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※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전시 시 판매되는 작품의 수익금은 작가 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70%,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재단 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30%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로 배분되어지며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이에 </a:t>
            </a:r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대해서는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장애인복지사업기금으로 사용되어 집니다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</a:p>
          <a:p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※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대상 작품은 주최기관에 귀속되어집니다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. </a:t>
            </a:r>
          </a:p>
          <a:p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※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재단은 전시를 위한 입상작품의 전시연출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사진촬영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녹화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상영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1100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도록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 제작 등에 </a:t>
            </a:r>
            <a:r>
              <a:rPr lang="ko-KR" altLang="en-US" sz="11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대한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저작권을 가집니다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. </a:t>
            </a:r>
          </a:p>
          <a:p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※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모든 입상작가에게 공모전 </a:t>
            </a:r>
            <a:r>
              <a:rPr lang="ko-KR" altLang="en-US" sz="1100" dirty="0" err="1">
                <a:latin typeface="HY견고딕" panose="02030600000101010101" pitchFamily="18" charset="-127"/>
                <a:ea typeface="HY견고딕" panose="02030600000101010101" pitchFamily="18" charset="-127"/>
              </a:rPr>
              <a:t>도록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부씩 제공됩니다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. </a:t>
            </a:r>
          </a:p>
          <a:p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※ </a:t>
            </a:r>
            <a:r>
              <a: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위 시상 내역은 심사위원회의 결정에 따라 변경될 수 있습니다</a:t>
            </a:r>
            <a:r>
              <a:rPr lang="en-US" altLang="ko-KR" sz="1100" dirty="0">
                <a:latin typeface="HY견고딕" panose="02030600000101010101" pitchFamily="18" charset="-127"/>
                <a:ea typeface="HY견고딕" panose="02030600000101010101" pitchFamily="18" charset="-127"/>
              </a:rPr>
              <a:t>. </a:t>
            </a:r>
            <a:endParaRPr lang="en-US" altLang="ko-KR" sz="11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en-US" altLang="ko-KR" sz="11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37932" y="209584"/>
            <a:ext cx="5107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 </a:t>
            </a:r>
            <a:r>
              <a:rPr lang="ko-KR" altLang="en-US" dirty="0" err="1" smtClean="0">
                <a:latin typeface="HY견고딕" pitchFamily="18" charset="-127"/>
                <a:ea typeface="HY견고딕" pitchFamily="18" charset="-127"/>
              </a:rPr>
              <a:t>전시계획서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162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261096" y="999964"/>
            <a:ext cx="83529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4) 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한국재활재단 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KCDF 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한국공예디자인문화진흥원 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MOU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체결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 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483585" y="1647178"/>
            <a:ext cx="8264879" cy="43933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767" y="2137015"/>
            <a:ext cx="3886025" cy="291451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40" y="2060848"/>
            <a:ext cx="3987582" cy="2990686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256168" y="567588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56168" y="567588"/>
            <a:ext cx="5107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 행사  및 전시계획서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500497"/>
            <a:ext cx="2664296" cy="24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7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259200" y="-387424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269678" y="620688"/>
            <a:ext cx="8352928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5) 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전시 계획서 </a:t>
            </a:r>
            <a:endParaRPr lang="en-US" altLang="ko-KR" sz="1400" dirty="0">
              <a:solidFill>
                <a:prstClr val="black"/>
              </a:solidFill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O </a:t>
            </a:r>
            <a:r>
              <a:rPr lang="ko-KR" altLang="en-US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제</a:t>
            </a:r>
            <a:r>
              <a:rPr lang="en-US" altLang="ko-KR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19</a:t>
            </a:r>
            <a:r>
              <a:rPr lang="ko-KR" altLang="en-US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회 전국장애인도예공모전 일정</a:t>
            </a:r>
            <a:endParaRPr lang="en-US" altLang="ko-KR" sz="12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HY견고딕" pitchFamily="18" charset="-127"/>
            </a:endParaRPr>
          </a:p>
          <a:p>
            <a:pPr marL="17145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원서교부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: 2024. 5.1~5.20.</a:t>
            </a:r>
          </a:p>
          <a:p>
            <a:pPr marL="17145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서류접수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: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5.10~5.20.</a:t>
            </a:r>
            <a:endParaRPr lang="en-US" altLang="ko-KR" sz="1200" dirty="0">
              <a:solidFill>
                <a:prstClr val="black"/>
              </a:solidFill>
              <a:ea typeface="HY견고딕" pitchFamily="18" charset="-127"/>
            </a:endParaRPr>
          </a:p>
          <a:p>
            <a:pPr marL="17145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실물작품접수 및 설치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: 6. 25. 13:00-18:00</a:t>
            </a:r>
            <a:endParaRPr lang="en-US" altLang="ko-KR" sz="1200" dirty="0">
              <a:solidFill>
                <a:prstClr val="black"/>
              </a:solidFill>
              <a:ea typeface="HY견고딕" pitchFamily="18" charset="-127"/>
            </a:endParaRPr>
          </a:p>
          <a:p>
            <a:pPr marL="17145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실물 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심사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: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6.25 18:00</a:t>
            </a:r>
            <a:endParaRPr lang="en-US" altLang="ko-KR" sz="1200" dirty="0">
              <a:solidFill>
                <a:prstClr val="black"/>
              </a:solidFill>
              <a:ea typeface="HY견고딕" pitchFamily="18" charset="-127"/>
            </a:endParaRPr>
          </a:p>
          <a:p>
            <a:pPr marL="17145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전  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시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: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 6.25 ~ 7.8.  14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일간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&lt;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철수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반출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: 2024.7.8</a:t>
            </a:r>
          </a:p>
          <a:p>
            <a:pPr>
              <a:lnSpc>
                <a:spcPct val="150000"/>
              </a:lnSpc>
            </a:pPr>
            <a:r>
              <a:rPr lang="ko-KR" altLang="en-US" sz="12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전시장소</a:t>
            </a:r>
            <a:r>
              <a:rPr lang="ko-KR" altLang="en-US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 </a:t>
            </a:r>
            <a:r>
              <a:rPr lang="en-US" altLang="ko-KR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: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KCDF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갤러리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1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전시장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(3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층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) , 2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전시장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(2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층 大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)</a:t>
            </a:r>
            <a:endParaRPr lang="en-US" altLang="ko-KR" sz="1200" dirty="0">
              <a:solidFill>
                <a:prstClr val="black"/>
              </a:solidFill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참여인원 </a:t>
            </a:r>
            <a:r>
              <a:rPr lang="en-US" altLang="ko-KR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약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500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명</a:t>
            </a:r>
            <a:endParaRPr lang="en-US" altLang="ko-KR" sz="1200" dirty="0" smtClean="0">
              <a:solidFill>
                <a:prstClr val="black"/>
              </a:solidFill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추진체계</a:t>
            </a:r>
            <a:endParaRPr lang="en-US" altLang="ko-KR" sz="12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HY견고딕" pitchFamily="18" charset="-127"/>
            </a:endParaRPr>
          </a:p>
          <a:p>
            <a:pPr marL="17145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주최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한국재활재단</a:t>
            </a:r>
            <a:endParaRPr lang="en-US" altLang="ko-KR" sz="1200" dirty="0" smtClean="0">
              <a:solidFill>
                <a:prstClr val="black"/>
              </a:solidFill>
              <a:ea typeface="HY견고딕" pitchFamily="18" charset="-127"/>
            </a:endParaRPr>
          </a:p>
          <a:p>
            <a:pPr marL="17145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주관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한국재활재단 운영시설연합회</a:t>
            </a:r>
            <a:endParaRPr lang="en-US" altLang="ko-KR" sz="1200" dirty="0" smtClean="0">
              <a:solidFill>
                <a:prstClr val="black"/>
              </a:solidFill>
              <a:ea typeface="HY견고딕" pitchFamily="18" charset="-127"/>
            </a:endParaRPr>
          </a:p>
          <a:p>
            <a:pPr marL="17145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후원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문화체육관광부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, KCDF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한국공예디자인문화진흥원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한국장애인복지관협회 </a:t>
            </a:r>
            <a:endParaRPr lang="en-US" altLang="ko-KR" sz="1200" dirty="0">
              <a:solidFill>
                <a:prstClr val="black"/>
              </a:solidFill>
              <a:ea typeface="HY견고딕" pitchFamily="18" charset="-127"/>
            </a:endParaRPr>
          </a:p>
          <a:p>
            <a:pPr lvl="0">
              <a:lnSpc>
                <a:spcPct val="150000"/>
              </a:lnSpc>
            </a:pPr>
            <a:r>
              <a:rPr lang="ko-KR" altLang="en-US" sz="1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응모 자격</a:t>
            </a:r>
            <a:endParaRPr lang="en-US" altLang="ko-KR" sz="1200" dirty="0">
              <a:solidFill>
                <a:prstClr val="black"/>
              </a:solidFill>
              <a:ea typeface="HY견고딕" pitchFamily="18" charset="-127"/>
            </a:endParaRPr>
          </a:p>
          <a:p>
            <a:pPr marL="171450" lvl="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창작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· 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생활용품부문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장애인복지법시행령 제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2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조에 의한 등록 장애인</a:t>
            </a:r>
          </a:p>
          <a:p>
            <a:pPr lvl="0">
              <a:lnSpc>
                <a:spcPct val="150000"/>
              </a:lnSpc>
            </a:pP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  ※ 1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인 또는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1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팀으로 참여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단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, 1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팀은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1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인으로 간주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) </a:t>
            </a:r>
          </a:p>
          <a:p>
            <a:pPr lvl="0">
              <a:lnSpc>
                <a:spcPct val="150000"/>
              </a:lnSpc>
            </a:pP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  ※ 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다른 공모전에 출품하지 않은 작품으로 최근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3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년 이내에 제작한 작품</a:t>
            </a:r>
            <a:endParaRPr lang="en-US" altLang="ko-KR" sz="1200" dirty="0">
              <a:solidFill>
                <a:prstClr val="black"/>
              </a:solidFill>
              <a:ea typeface="HY견고딕" pitchFamily="18" charset="-127"/>
            </a:endParaRPr>
          </a:p>
          <a:p>
            <a:pPr lvl="0">
              <a:lnSpc>
                <a:spcPct val="150000"/>
              </a:lnSpc>
            </a:pP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  ※ 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작품 규격 평면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: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가로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100cm×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세로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100cm 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이내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(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액자 포함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                   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입체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: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가로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100cm×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세로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100cm×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높이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100cm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이내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(</a:t>
            </a:r>
            <a:r>
              <a:rPr lang="ko-KR" altLang="en-US" sz="1200" dirty="0" err="1">
                <a:solidFill>
                  <a:prstClr val="black"/>
                </a:solidFill>
                <a:ea typeface="HY견고딕" pitchFamily="18" charset="-127"/>
              </a:rPr>
              <a:t>좌대미포함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en-US" altLang="ko-KR" sz="1200" dirty="0"/>
              <a:t>  ※ </a:t>
            </a:r>
            <a:r>
              <a:rPr lang="ko-KR" altLang="en-US" sz="1200" dirty="0"/>
              <a:t>규격에 맞지 않은 작품은 심사에서 제외될 수 있음을 유의하시기 바랍니다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sp>
        <p:nvSpPr>
          <p:cNvPr id="10" name="직사각형 9"/>
          <p:cNvSpPr/>
          <p:nvPr/>
        </p:nvSpPr>
        <p:spPr>
          <a:xfrm>
            <a:off x="256168" y="126812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56168" y="224824"/>
            <a:ext cx="5107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 전시 계획서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468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233014" y="-171400"/>
            <a:ext cx="8712968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301581" y="692443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한국장애인도예공모전은 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2006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년 제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회 공모전부터 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2023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년 제 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18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회 공모전까지 총 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18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회와   특별전 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회 실시하였다</a:t>
            </a:r>
            <a:r>
              <a: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  <a:endParaRPr lang="ko-KR" altLang="en-US" sz="12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lvl="0">
              <a:lnSpc>
                <a:spcPct val="150000"/>
              </a:lnSpc>
            </a:pPr>
            <a:endParaRPr lang="en-US" altLang="ko-KR" sz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HY견고딕" pitchFamily="18" charset="-127"/>
            </a:endParaRPr>
          </a:p>
          <a:p>
            <a:pPr lvl="0">
              <a:lnSpc>
                <a:spcPct val="150000"/>
              </a:lnSpc>
            </a:pPr>
            <a:endParaRPr lang="en-US" altLang="ko-KR" sz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HY견고딕" pitchFamily="18" charset="-127"/>
            </a:endParaRPr>
          </a:p>
          <a:p>
            <a:pPr lvl="0">
              <a:lnSpc>
                <a:spcPct val="150000"/>
              </a:lnSpc>
            </a:pPr>
            <a:r>
              <a:rPr lang="ko-KR" altLang="en-US" sz="12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출품료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 : 1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점당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1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만원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/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입금계좌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국민은행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030-25-0009-380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예금주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한국재활재단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)</a:t>
            </a:r>
          </a:p>
          <a:p>
            <a:pPr lvl="0">
              <a:lnSpc>
                <a:spcPct val="150000"/>
              </a:lnSpc>
            </a:pPr>
            <a:endParaRPr lang="en-US" altLang="ko-KR" sz="1200" dirty="0" smtClean="0">
              <a:solidFill>
                <a:prstClr val="black"/>
              </a:solidFill>
              <a:ea typeface="HY견고딕" pitchFamily="18" charset="-127"/>
            </a:endParaRPr>
          </a:p>
          <a:p>
            <a:pPr lvl="0">
              <a:lnSpc>
                <a:spcPct val="150000"/>
              </a:lnSpc>
            </a:pPr>
            <a:r>
              <a:rPr lang="ko-KR" altLang="en-US" sz="12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원서교부처</a:t>
            </a:r>
            <a:r>
              <a:rPr lang="ko-KR" altLang="en-US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 </a:t>
            </a:r>
            <a:r>
              <a:rPr lang="en-US" altLang="ko-KR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전국장애인도예공모전 사무국 또는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홈페이지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(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www.welfare-center.or)</a:t>
            </a:r>
            <a:r>
              <a:rPr lang="ko-KR" altLang="en-US" sz="1200" dirty="0">
                <a:solidFill>
                  <a:prstClr val="black"/>
                </a:solidFill>
                <a:ea typeface="HY견고딕" pitchFamily="18" charset="-127"/>
              </a:rPr>
              <a:t>에서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다운</a:t>
            </a:r>
            <a:endParaRPr lang="en-US" altLang="ko-KR" sz="1200" dirty="0" smtClean="0">
              <a:solidFill>
                <a:prstClr val="black"/>
              </a:solidFill>
              <a:ea typeface="HY견고딕" pitchFamily="18" charset="-127"/>
            </a:endParaRPr>
          </a:p>
          <a:p>
            <a:pPr lvl="0">
              <a:lnSpc>
                <a:spcPct val="150000"/>
              </a:lnSpc>
            </a:pPr>
            <a:endParaRPr lang="ko-KR" altLang="en-US" sz="1200" dirty="0">
              <a:solidFill>
                <a:prstClr val="black"/>
              </a:solidFill>
              <a:ea typeface="HY견고딕" pitchFamily="18" charset="-127"/>
            </a:endParaRPr>
          </a:p>
          <a:p>
            <a:pPr lvl="0"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시상 </a:t>
            </a:r>
            <a:r>
              <a:rPr lang="ko-KR" altLang="en-US" sz="1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내용 </a:t>
            </a:r>
            <a:r>
              <a:rPr lang="en-US" altLang="ko-KR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총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1,000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만원</a:t>
            </a:r>
            <a:endParaRPr lang="en-US" altLang="ko-KR" sz="1200" dirty="0" smtClean="0">
              <a:solidFill>
                <a:prstClr val="black"/>
              </a:solidFill>
              <a:ea typeface="HY견고딕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305982" y="1772816"/>
            <a:ext cx="65564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O </a:t>
            </a:r>
            <a:r>
              <a:rPr lang="ko-KR" altLang="en-US" sz="1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제</a:t>
            </a:r>
            <a:r>
              <a:rPr lang="en-US" altLang="ko-KR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19</a:t>
            </a:r>
            <a:r>
              <a:rPr lang="ko-KR" altLang="en-US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회 </a:t>
            </a:r>
            <a:r>
              <a:rPr lang="ko-KR" altLang="en-US" sz="1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전국장애인도예공모전 </a:t>
            </a:r>
            <a:r>
              <a:rPr lang="ko-KR" altLang="en-US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HY견고딕" pitchFamily="18" charset="-127"/>
              </a:rPr>
              <a:t>전시계획</a:t>
            </a:r>
            <a:endParaRPr lang="en-US" altLang="ko-KR" sz="12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endParaRPr lang="en-US" altLang="ko-KR" sz="1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HY견고딕" pitchFamily="18" charset="-127"/>
            </a:endParaRPr>
          </a:p>
          <a:p>
            <a:pPr marL="17145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참여자 작가 수  </a:t>
            </a: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총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150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여명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(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창작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100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명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생활용품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50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명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 </a:t>
            </a:r>
            <a:endParaRPr lang="en-US" altLang="ko-KR" sz="1200" dirty="0">
              <a:solidFill>
                <a:prstClr val="black"/>
              </a:solidFill>
              <a:ea typeface="HY견고딕" pitchFamily="18" charset="-127"/>
            </a:endParaRPr>
          </a:p>
          <a:p>
            <a:pPr marL="17145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endParaRPr lang="en-US" altLang="ko-KR" sz="1200" dirty="0" smtClean="0">
              <a:solidFill>
                <a:prstClr val="black"/>
              </a:solidFill>
              <a:ea typeface="HY견고딕" pitchFamily="18" charset="-127"/>
            </a:endParaRPr>
          </a:p>
          <a:p>
            <a:pPr marL="171450" indent="-171450">
              <a:lnSpc>
                <a:spcPct val="150000"/>
              </a:lnSpc>
              <a:buFont typeface="맑은 고딕" panose="020B0503020000020004" pitchFamily="50" charset="-127"/>
              <a:buChar char="–"/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전시작품 수 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창작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55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점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생활용품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30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점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전시행사 연출 안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  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제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1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전시장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(3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층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생활용품도자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전시</a:t>
            </a:r>
            <a:endParaRPr lang="en-US" altLang="ko-KR" sz="1200" dirty="0" smtClean="0">
              <a:solidFill>
                <a:prstClr val="black"/>
              </a:solidFill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prstClr val="black"/>
                </a:solidFill>
                <a:ea typeface="HY견고딕" pitchFamily="18" charset="-127"/>
              </a:rPr>
              <a:t>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 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제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2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전시장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(2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층 大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)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 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ea typeface="HY견고딕" pitchFamily="18" charset="-127"/>
              </a:rPr>
              <a:t>창작 도예 작품 전시</a:t>
            </a:r>
            <a:r>
              <a:rPr lang="en-US" altLang="ko-KR" sz="1200" dirty="0" smtClean="0">
                <a:solidFill>
                  <a:prstClr val="black"/>
                </a:solidFill>
                <a:ea typeface="HY견고딕" pitchFamily="18" charset="-127"/>
              </a:rPr>
              <a:t>   </a:t>
            </a:r>
            <a:endParaRPr lang="en-US" altLang="ko-KR" sz="1200" dirty="0">
              <a:solidFill>
                <a:prstClr val="black"/>
              </a:solidFill>
              <a:ea typeface="HY견고딕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51520" y="198256"/>
            <a:ext cx="5107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 실적 및  전시 계획서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9094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251520" y="188640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.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행사실적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01581" y="620688"/>
            <a:ext cx="835292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1) 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주요 도예 연혁</a:t>
            </a:r>
            <a:r>
              <a:rPr lang="en-US" altLang="ko-KR" sz="1200" dirty="0">
                <a:latin typeface="견고딕"/>
                <a:ea typeface="HY견고딕" panose="02030600000101010101" pitchFamily="18" charset="-127"/>
              </a:rPr>
              <a:t> 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2006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년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~2023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년 전국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국제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)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장애인 </a:t>
            </a:r>
            <a:r>
              <a:rPr lang="ko-KR" altLang="en-US" sz="1200" dirty="0" err="1" smtClean="0">
                <a:latin typeface="견고딕"/>
                <a:ea typeface="HY견고딕" panose="02030600000101010101" pitchFamily="18" charset="-127"/>
              </a:rPr>
              <a:t>도예공모전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 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(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공모전 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18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회 특별전 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1</a:t>
            </a:r>
            <a:r>
              <a:rPr lang="ko-KR" altLang="en-US" sz="1200" dirty="0" smtClean="0">
                <a:latin typeface="견고딕"/>
                <a:ea typeface="HY견고딕" panose="02030600000101010101" pitchFamily="18" charset="-127"/>
              </a:rPr>
              <a:t>회 </a:t>
            </a:r>
            <a:r>
              <a:rPr lang="en-US" altLang="ko-KR" sz="1200" dirty="0" smtClean="0">
                <a:latin typeface="견고딕"/>
                <a:ea typeface="HY견고딕" panose="02030600000101010101" pitchFamily="18" charset="-127"/>
              </a:rPr>
              <a:t>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 smtClean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 smtClean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 smtClean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 smtClean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 smtClean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 smtClean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 smtClean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 smtClean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>
              <a:latin typeface="견고딕"/>
              <a:ea typeface="HY견고딕" panose="02030600000101010101" pitchFamily="18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200" dirty="0">
              <a:latin typeface="견고딕"/>
              <a:ea typeface="HY견고딕" panose="02030600000101010101" pitchFamily="18" charset="-127"/>
            </a:endParaRPr>
          </a:p>
          <a:p>
            <a:pPr lvl="0">
              <a:lnSpc>
                <a:spcPct val="150000"/>
              </a:lnSpc>
            </a:pPr>
            <a:endParaRPr lang="en-US" altLang="ko-KR" sz="1200" dirty="0" smtClean="0">
              <a:solidFill>
                <a:schemeClr val="accent6">
                  <a:lumMod val="75000"/>
                </a:schemeClr>
              </a:solidFill>
              <a:latin typeface="견고딕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3588" y="-1524000"/>
            <a:ext cx="13211175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8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>
                <a:latin typeface="HY견고딕" panose="02030600000101010101" pitchFamily="18" charset="-127"/>
                <a:ea typeface="HY견고딕" panose="02030600000101010101" pitchFamily="18" charset="-127"/>
              </a:rPr>
              <a:t>한국장애인도예공모전은 </a:t>
            </a:r>
            <a:r>
              <a:rPr lang="en-US" altLang="ko-KR">
                <a:latin typeface="HY견고딕" panose="02030600000101010101" pitchFamily="18" charset="-127"/>
                <a:ea typeface="HY견고딕" panose="02030600000101010101" pitchFamily="18" charset="-127"/>
              </a:rPr>
              <a:t>2006</a:t>
            </a:r>
            <a:r>
              <a:rPr lang="ko-KR" altLang="en-US">
                <a:latin typeface="HY견고딕" panose="02030600000101010101" pitchFamily="18" charset="-127"/>
                <a:ea typeface="HY견고딕" panose="02030600000101010101" pitchFamily="18" charset="-127"/>
              </a:rPr>
              <a:t>년 제</a:t>
            </a:r>
            <a:r>
              <a:rPr lang="en-US" altLang="ko-KR"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>
                <a:latin typeface="HY견고딕" panose="02030600000101010101" pitchFamily="18" charset="-127"/>
                <a:ea typeface="HY견고딕" panose="02030600000101010101" pitchFamily="18" charset="-127"/>
              </a:rPr>
              <a:t>회 공모전부터 </a:t>
            </a:r>
            <a:r>
              <a:rPr lang="en-US" altLang="ko-KR">
                <a:latin typeface="HY견고딕" panose="02030600000101010101" pitchFamily="18" charset="-127"/>
                <a:ea typeface="HY견고딕" panose="02030600000101010101" pitchFamily="18" charset="-127"/>
              </a:rPr>
              <a:t>2023</a:t>
            </a:r>
            <a:r>
              <a:rPr lang="ko-KR" altLang="en-US">
                <a:latin typeface="HY견고딕" panose="02030600000101010101" pitchFamily="18" charset="-127"/>
                <a:ea typeface="HY견고딕" panose="02030600000101010101" pitchFamily="18" charset="-127"/>
              </a:rPr>
              <a:t>년 제 </a:t>
            </a:r>
            <a:r>
              <a:rPr lang="en-US" altLang="ko-KR">
                <a:latin typeface="HY견고딕" panose="02030600000101010101" pitchFamily="18" charset="-127"/>
                <a:ea typeface="HY견고딕" panose="02030600000101010101" pitchFamily="18" charset="-127"/>
              </a:rPr>
              <a:t>18</a:t>
            </a:r>
            <a:r>
              <a:rPr lang="ko-KR" altLang="en-US">
                <a:latin typeface="HY견고딕" panose="02030600000101010101" pitchFamily="18" charset="-127"/>
                <a:ea typeface="HY견고딕" panose="02030600000101010101" pitchFamily="18" charset="-127"/>
              </a:rPr>
              <a:t>회 공모전까지 총 </a:t>
            </a:r>
            <a:r>
              <a:rPr lang="en-US" altLang="ko-KR">
                <a:latin typeface="HY견고딕" panose="02030600000101010101" pitchFamily="18" charset="-127"/>
                <a:ea typeface="HY견고딕" panose="02030600000101010101" pitchFamily="18" charset="-127"/>
              </a:rPr>
              <a:t>18</a:t>
            </a:r>
            <a:r>
              <a:rPr lang="ko-KR" altLang="en-US">
                <a:latin typeface="HY견고딕" panose="02030600000101010101" pitchFamily="18" charset="-127"/>
                <a:ea typeface="HY견고딕" panose="02030600000101010101" pitchFamily="18" charset="-127"/>
              </a:rPr>
              <a:t>회와   특별전 </a:t>
            </a:r>
            <a:r>
              <a:rPr lang="en-US" altLang="ko-KR"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>
                <a:latin typeface="HY견고딕" panose="02030600000101010101" pitchFamily="18" charset="-127"/>
                <a:ea typeface="HY견고딕" panose="02030600000101010101" pitchFamily="18" charset="-127"/>
              </a:rPr>
              <a:t>회 실시하였다</a:t>
            </a:r>
            <a:r>
              <a:rPr lang="en-US" altLang="ko-KR">
                <a:latin typeface="HY견고딕" panose="02030600000101010101" pitchFamily="18" charset="-127"/>
                <a:ea typeface="HY견고딕" panose="02030600000101010101" pitchFamily="18" charset="-127"/>
              </a:rPr>
              <a:t>.</a:t>
            </a:r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z="900" smtClean="0"/>
              <a:pPr/>
              <a:t>7</a:t>
            </a:fld>
            <a:endParaRPr lang="ko-KR" altLang="en-US" sz="900" dirty="0"/>
          </a:p>
        </p:txBody>
      </p:sp>
      <p:sp>
        <p:nvSpPr>
          <p:cNvPr id="13" name="직사각형 12"/>
          <p:cNvSpPr/>
          <p:nvPr/>
        </p:nvSpPr>
        <p:spPr>
          <a:xfrm>
            <a:off x="301581" y="853262"/>
            <a:ext cx="83529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2) 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단체전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/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행사 소개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  <a:ea typeface="HY견고딕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38087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83752" y="2354652"/>
            <a:ext cx="8164712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4644008" y="1346195"/>
            <a:ext cx="42484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15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 전국장애인도예공모전</a:t>
            </a:r>
            <a:endParaRPr lang="en-US" altLang="ko-KR" sz="120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기관 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endParaRPr lang="en-US" altLang="ko-KR" sz="120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en-US" altLang="ko-KR" sz="120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KCDF </a:t>
            </a:r>
            <a:r>
              <a:rPr lang="ko-KR" altLang="en-US" sz="120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갤러리 </a:t>
            </a:r>
            <a:r>
              <a:rPr lang="en-US" altLang="ko-KR" sz="1200" spc="-15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B2, 2F</a:t>
            </a:r>
            <a:r>
              <a:rPr lang="en-US" altLang="ko-KR" sz="120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3F  2020.07.29.~08.04.</a:t>
            </a:r>
          </a:p>
          <a:p>
            <a:pPr lvl="0"/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규모 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85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35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300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ko-KR" altLang="en-US" sz="120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관람</a:t>
            </a:r>
            <a:endParaRPr lang="en-US" altLang="ko-KR" sz="120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558324" y="1351667"/>
            <a:ext cx="410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16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 전국장애인도예공모전</a:t>
            </a:r>
            <a:endParaRPr lang="en-US" altLang="ko-KR" sz="120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기관 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endParaRPr lang="en-US" altLang="ko-KR" sz="120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0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KCDF </a:t>
            </a:r>
            <a:r>
              <a:rPr lang="ko-KR" altLang="en-US" sz="10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갤러리 </a:t>
            </a:r>
            <a:r>
              <a:rPr lang="en-US" altLang="ko-KR" sz="10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B2,</a:t>
            </a:r>
            <a:r>
              <a:rPr lang="ko-KR" altLang="en-US" sz="10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0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2F, 3F  </a:t>
            </a:r>
            <a:r>
              <a:rPr lang="en-US" altLang="ko-KR" sz="105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2021.07.28</a:t>
            </a:r>
            <a:r>
              <a:rPr lang="en-US" altLang="ko-KR" sz="10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.~08.02</a:t>
            </a:r>
            <a:r>
              <a:rPr lang="en-US" altLang="ko-KR" sz="11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pPr lvl="0"/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규모 </a:t>
            </a:r>
            <a:r>
              <a:rPr lang="en-US" altLang="ko-KR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187</a:t>
            </a:r>
            <a:r>
              <a:rPr lang="ko-KR" altLang="en-US" sz="120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en-US" altLang="ko-KR" sz="120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97</a:t>
            </a:r>
            <a:r>
              <a:rPr lang="ko-KR" altLang="en-US" sz="120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r>
              <a:rPr lang="en-US" altLang="ko-KR" sz="120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05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대면</a:t>
            </a:r>
            <a:r>
              <a:rPr lang="en-US" altLang="ko-KR" sz="105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105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비대면 총 </a:t>
            </a:r>
            <a:r>
              <a:rPr lang="en-US" altLang="ko-KR" sz="105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2,619</a:t>
            </a:r>
            <a:r>
              <a:rPr lang="ko-KR" altLang="en-US" sz="1050" spc="-15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ko-KR" altLang="en-US" sz="1050" spc="-15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관람</a:t>
            </a:r>
            <a:endParaRPr lang="en-US" altLang="ko-KR" sz="1050" spc="-15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</a:t>
            </a:r>
            <a:r>
              <a:rPr lang="ko-KR" altLang="en-US" sz="120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51520" y="188640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실적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564904"/>
            <a:ext cx="2791716" cy="367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C:\Users\기획\Downloads\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0"/>
          <a:stretch/>
        </p:blipFill>
        <p:spPr bwMode="auto">
          <a:xfrm>
            <a:off x="1371158" y="2367331"/>
            <a:ext cx="2851118" cy="379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29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251520" y="188640"/>
            <a:ext cx="871296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DE657-231E-4949-B53E-838E892AE1C8}" type="slidenum">
              <a:rPr lang="ko-KR" altLang="en-US" sz="900" smtClean="0"/>
              <a:pPr/>
              <a:t>8</a:t>
            </a:fld>
            <a:endParaRPr lang="ko-KR" altLang="en-US" sz="900" dirty="0"/>
          </a:p>
        </p:txBody>
      </p:sp>
      <p:sp>
        <p:nvSpPr>
          <p:cNvPr id="13" name="직사각형 12"/>
          <p:cNvSpPr/>
          <p:nvPr/>
        </p:nvSpPr>
        <p:spPr>
          <a:xfrm>
            <a:off x="301581" y="853262"/>
            <a:ext cx="83529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2) 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단체전</a:t>
            </a:r>
            <a:r>
              <a:rPr lang="en-US" altLang="ko-KR" sz="1400" dirty="0" smtClean="0">
                <a:solidFill>
                  <a:prstClr val="black"/>
                </a:solidFill>
                <a:ea typeface="HY견고딕" pitchFamily="18" charset="-127"/>
              </a:rPr>
              <a:t>/</a:t>
            </a:r>
            <a:r>
              <a:rPr lang="ko-KR" altLang="en-US" sz="1400" dirty="0" smtClean="0">
                <a:solidFill>
                  <a:prstClr val="black"/>
                </a:solidFill>
                <a:ea typeface="HY견고딕" pitchFamily="18" charset="-127"/>
              </a:rPr>
              <a:t>행사 소개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  <a:ea typeface="HY견고딕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38087" y="1340711"/>
            <a:ext cx="355392" cy="4824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ko-KR" altLang="en-US" sz="160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83752" y="2354652"/>
            <a:ext cx="8164712" cy="3810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4598563" y="1346195"/>
            <a:ext cx="42484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13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전국장애인도예공모전</a:t>
            </a:r>
            <a:endParaRPr lang="en-US" altLang="ko-KR" sz="1200" i="1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1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r>
              <a:rPr lang="en-US" altLang="ko-KR" sz="11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KCDF </a:t>
            </a:r>
            <a:r>
              <a:rPr lang="ko-KR" altLang="en-US" sz="11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한국공예디자인문화진흥원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KCDF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갤러리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2F, 3F </a:t>
            </a:r>
            <a:r>
              <a:rPr lang="en-US" altLang="ko-KR" sz="1200" kern="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2018.08.08~08.14.</a:t>
            </a:r>
            <a:endParaRPr lang="en-US" altLang="ko-KR" sz="1200" kern="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250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90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/947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관람 </a:t>
            </a:r>
            <a:endParaRPr lang="en-US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354652"/>
            <a:ext cx="2993954" cy="38459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58" y="2420888"/>
            <a:ext cx="2744247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"/>
          <p:cNvSpPr txBox="1">
            <a:spLocks noChangeArrowheads="1"/>
          </p:cNvSpPr>
          <p:nvPr/>
        </p:nvSpPr>
        <p:spPr bwMode="auto">
          <a:xfrm>
            <a:off x="558324" y="1351667"/>
            <a:ext cx="426655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  시  명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14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회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전국장애인도예공모전</a:t>
            </a:r>
            <a:endParaRPr lang="en-US" altLang="ko-KR" sz="1200" i="1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주최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기관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1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한국재활재단</a:t>
            </a:r>
            <a:r>
              <a:rPr lang="en-US" altLang="ko-KR" sz="11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, KCDF </a:t>
            </a:r>
            <a:r>
              <a:rPr lang="ko-KR" altLang="en-US" sz="11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한국공예디자인문화진흥원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장소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기간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KCDF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갤러리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2F, 3F 2019.07.31~08.06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행사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규모 </a:t>
            </a:r>
            <a:r>
              <a:rPr lang="en-US" altLang="ko-KR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참여작가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233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107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작품</a:t>
            </a:r>
            <a:r>
              <a:rPr lang="en-US" altLang="ko-KR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/950</a:t>
            </a:r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명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관람 </a:t>
            </a:r>
            <a:endParaRPr lang="en-US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  <a:p>
            <a:pPr lvl="0"/>
            <a:r>
              <a:rPr lang="ko-KR" altLang="en-US" sz="12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관련 </a:t>
            </a:r>
            <a:r>
              <a:rPr lang="ko-KR" altLang="en-US" sz="1200" dirty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사진 </a:t>
            </a:r>
            <a:endParaRPr lang="en-US" altLang="ko-KR" sz="12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51520" y="188640"/>
            <a:ext cx="4111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전국장애인도예공모전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.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행사실적 </a:t>
            </a:r>
            <a:endParaRPr lang="en-US" altLang="ko-KR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4362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3067</TotalTime>
  <Words>1489</Words>
  <Application>Microsoft Office PowerPoint</Application>
  <PresentationFormat>화면 슬라이드 쇼(4:3)</PresentationFormat>
  <Paragraphs>281</Paragraphs>
  <Slides>17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3" baseType="lpstr">
      <vt:lpstr>HY견고딕</vt:lpstr>
      <vt:lpstr>견고딕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전민경</dc:creator>
  <cp:lastModifiedBy>한국재활재단</cp:lastModifiedBy>
  <cp:revision>196</cp:revision>
  <cp:lastPrinted>2023-08-28T03:52:46Z</cp:lastPrinted>
  <dcterms:created xsi:type="dcterms:W3CDTF">2018-02-06T01:05:58Z</dcterms:created>
  <dcterms:modified xsi:type="dcterms:W3CDTF">2024-01-19T06:09:16Z</dcterms:modified>
</cp:coreProperties>
</file>